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86" r:id="rId12"/>
    <p:sldId id="284" r:id="rId13"/>
    <p:sldId id="287" r:id="rId14"/>
    <p:sldId id="285" r:id="rId15"/>
    <p:sldId id="288" r:id="rId16"/>
    <p:sldId id="290" r:id="rId17"/>
    <p:sldId id="291" r:id="rId18"/>
    <p:sldId id="280" r:id="rId19"/>
    <p:sldId id="282" r:id="rId20"/>
  </p:sldIdLst>
  <p:sldSz cx="9144000" cy="5143500" type="screen16x9"/>
  <p:notesSz cx="6858000" cy="9144000"/>
  <p:embeddedFontLst>
    <p:embeddedFont>
      <p:font typeface="Proxima Nov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c3d80a1e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c3d80a1e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c3d80a1e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c3d80a1e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58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c3d80a1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c3d80a1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3d80a1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c3d80a1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3d80a1e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c3d80a1e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c3d80a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c3d80a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467225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Clustering Music from Spotify</a:t>
            </a:r>
            <a:endParaRPr sz="6000" dirty="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37316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Christopher Clegg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ece.clegg@gmail.com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 rot="10800000" flipH="1">
            <a:off x="596075" y="3176025"/>
            <a:ext cx="8066400" cy="6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438677" y="241503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 Clustering.</a:t>
            </a:r>
            <a:endParaRPr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265500" y="1452432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clusters: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Silhouette Score</a:t>
            </a:r>
            <a:r>
              <a:rPr lang="en-US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clusters: 0.41085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clusters: 0.3590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clusters: 0.3155</a:t>
            </a:r>
          </a:p>
        </p:txBody>
      </p:sp>
      <p:sp>
        <p:nvSpPr>
          <p:cNvPr id="188" name="Google Shape;188;p36"/>
          <p:cNvSpPr txBox="1"/>
          <p:nvPr/>
        </p:nvSpPr>
        <p:spPr>
          <a:xfrm>
            <a:off x="4833299" y="4593334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1.  k-means cluster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D7B06-F541-4A3A-9ECC-2649C2BAC57D}"/>
              </a:ext>
            </a:extLst>
          </p:cNvPr>
          <p:cNvSpPr txBox="1"/>
          <p:nvPr/>
        </p:nvSpPr>
        <p:spPr>
          <a:xfrm>
            <a:off x="4833299" y="91362"/>
            <a:ext cx="40452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 and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Rap/pop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popularity and acoustics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Show Tunes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and instrumentals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</a:t>
            </a:r>
            <a:r>
              <a:rPr lang="en-US" sz="1200" b="1" dirty="0">
                <a:solidFill>
                  <a:schemeClr val="bg1"/>
                </a:solidFill>
              </a:rPr>
              <a:t> Classical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67ECBB-DA10-4C45-AAE8-583FE0C96B66}"/>
              </a:ext>
            </a:extLst>
          </p:cNvPr>
          <p:cNvSpPr/>
          <p:nvPr/>
        </p:nvSpPr>
        <p:spPr>
          <a:xfrm>
            <a:off x="4231758" y="404037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B6520F6-1E96-4CF9-B681-4DDE7091140F}"/>
              </a:ext>
            </a:extLst>
          </p:cNvPr>
          <p:cNvSpPr/>
          <p:nvPr/>
        </p:nvSpPr>
        <p:spPr>
          <a:xfrm>
            <a:off x="4231758" y="1163452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151B3DB-97FC-4864-A7D0-ACCB10471D0A}"/>
              </a:ext>
            </a:extLst>
          </p:cNvPr>
          <p:cNvSpPr/>
          <p:nvPr/>
        </p:nvSpPr>
        <p:spPr>
          <a:xfrm>
            <a:off x="4209521" y="1886725"/>
            <a:ext cx="601540" cy="29525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129EC7-3B61-45C5-A5B4-A7C6F74BC942}"/>
              </a:ext>
            </a:extLst>
          </p:cNvPr>
          <p:cNvSpPr/>
          <p:nvPr/>
        </p:nvSpPr>
        <p:spPr>
          <a:xfrm>
            <a:off x="4271230" y="2616276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4B102-E418-4E8A-92DD-DAD0C6CD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33" y="3201454"/>
            <a:ext cx="4276725" cy="12954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FA4B1E-772B-4119-AD7F-E737416522CB}"/>
              </a:ext>
            </a:extLst>
          </p:cNvPr>
          <p:cNvSpPr/>
          <p:nvPr/>
        </p:nvSpPr>
        <p:spPr>
          <a:xfrm>
            <a:off x="4098798" y="3403438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2EC2603-3459-4D4F-B379-41AE873DBE69}"/>
              </a:ext>
            </a:extLst>
          </p:cNvPr>
          <p:cNvSpPr/>
          <p:nvPr/>
        </p:nvSpPr>
        <p:spPr>
          <a:xfrm>
            <a:off x="4098798" y="3640568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07EE50-39D6-4A50-9D0C-B158DF5A775B}"/>
              </a:ext>
            </a:extLst>
          </p:cNvPr>
          <p:cNvSpPr/>
          <p:nvPr/>
        </p:nvSpPr>
        <p:spPr>
          <a:xfrm>
            <a:off x="4098798" y="3888746"/>
            <a:ext cx="601540" cy="29525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6CAFC4C-7580-4C19-8388-EDA11C83F51C}"/>
              </a:ext>
            </a:extLst>
          </p:cNvPr>
          <p:cNvSpPr/>
          <p:nvPr/>
        </p:nvSpPr>
        <p:spPr>
          <a:xfrm>
            <a:off x="4098798" y="4156573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105F1-5A78-43F8-89B4-5D79D8FA9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041F7-6B86-4552-9490-F825B9D6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590" y="0"/>
            <a:ext cx="5597568" cy="514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6572DA-4EC1-459F-BF78-CCF15ABDBD9E}"/>
              </a:ext>
            </a:extLst>
          </p:cNvPr>
          <p:cNvSpPr txBox="1"/>
          <p:nvPr/>
        </p:nvSpPr>
        <p:spPr>
          <a:xfrm>
            <a:off x="329563" y="571722"/>
            <a:ext cx="30196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zero: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danceability, energy and popularity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acoustic and instrumental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Rap/pop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one: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two: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popularity and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Tunes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three: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 and instrumentals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Classical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8914AE-9D32-4830-B298-469CA3A0BC1B}"/>
              </a:ext>
            </a:extLst>
          </p:cNvPr>
          <p:cNvSpPr/>
          <p:nvPr/>
        </p:nvSpPr>
        <p:spPr>
          <a:xfrm>
            <a:off x="255181" y="2571750"/>
            <a:ext cx="542260" cy="233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EBEE06-FD6A-4C25-ADFB-6CDEE3BD0896}"/>
              </a:ext>
            </a:extLst>
          </p:cNvPr>
          <p:cNvSpPr/>
          <p:nvPr/>
        </p:nvSpPr>
        <p:spPr>
          <a:xfrm>
            <a:off x="255181" y="1664427"/>
            <a:ext cx="542260" cy="2339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D008CE-27B1-4AA4-9697-C318208500F7}"/>
              </a:ext>
            </a:extLst>
          </p:cNvPr>
          <p:cNvSpPr/>
          <p:nvPr/>
        </p:nvSpPr>
        <p:spPr>
          <a:xfrm>
            <a:off x="255181" y="571722"/>
            <a:ext cx="542260" cy="23391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B7D922-A550-486D-8489-2FD98854C5B6}"/>
              </a:ext>
            </a:extLst>
          </p:cNvPr>
          <p:cNvSpPr/>
          <p:nvPr/>
        </p:nvSpPr>
        <p:spPr>
          <a:xfrm>
            <a:off x="356412" y="3479073"/>
            <a:ext cx="542260" cy="23391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69263-4B87-403B-8E51-C9108ECF5165}"/>
              </a:ext>
            </a:extLst>
          </p:cNvPr>
          <p:cNvSpPr txBox="1"/>
          <p:nvPr/>
        </p:nvSpPr>
        <p:spPr>
          <a:xfrm>
            <a:off x="43338" y="4780865"/>
            <a:ext cx="3231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2</a:t>
            </a:r>
            <a:r>
              <a:rPr lang="en-US" sz="1200" dirty="0"/>
              <a:t>: Pair plot with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5261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265500" y="48281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Guassian Mixture Clustering</a:t>
            </a:r>
            <a:endParaRPr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265500" y="1452432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clusters: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metrics: Euclidean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Silhouette Score</a:t>
            </a:r>
            <a:r>
              <a:rPr lang="en-US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clusters: 0.1664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clusters: 0.1440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clusters: 0.0620</a:t>
            </a:r>
          </a:p>
        </p:txBody>
      </p:sp>
      <p:sp>
        <p:nvSpPr>
          <p:cNvPr id="188" name="Google Shape;188;p36"/>
          <p:cNvSpPr txBox="1"/>
          <p:nvPr/>
        </p:nvSpPr>
        <p:spPr>
          <a:xfrm>
            <a:off x="4824300" y="4644917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3.  GMM </a:t>
            </a:r>
            <a:r>
              <a:rPr lang="en" sz="13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F62E9-4FB7-4B25-8F62-8FA66652360D}"/>
              </a:ext>
            </a:extLst>
          </p:cNvPr>
          <p:cNvSpPr txBox="1"/>
          <p:nvPr/>
        </p:nvSpPr>
        <p:spPr>
          <a:xfrm>
            <a:off x="4698150" y="127618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 and  slightly lower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Show Tunes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 Music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energy,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acoustics and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Rap/Pop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and instrumentals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energy and danceability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Classical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2B6C51B-AF3F-47E3-97EC-856E4809F03C}"/>
              </a:ext>
            </a:extLst>
          </p:cNvPr>
          <p:cNvSpPr/>
          <p:nvPr/>
        </p:nvSpPr>
        <p:spPr>
          <a:xfrm>
            <a:off x="4073336" y="390046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9083E9-6B74-4B3C-BCF8-19E3894AF2DC}"/>
              </a:ext>
            </a:extLst>
          </p:cNvPr>
          <p:cNvSpPr/>
          <p:nvPr/>
        </p:nvSpPr>
        <p:spPr>
          <a:xfrm>
            <a:off x="4054504" y="1159982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FC6FA5-063D-4310-A145-4C76B9E51C16}"/>
              </a:ext>
            </a:extLst>
          </p:cNvPr>
          <p:cNvSpPr/>
          <p:nvPr/>
        </p:nvSpPr>
        <p:spPr>
          <a:xfrm>
            <a:off x="4026460" y="1880367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509A0ED-967F-4DC8-AB3F-B7EA855E44BE}"/>
              </a:ext>
            </a:extLst>
          </p:cNvPr>
          <p:cNvSpPr/>
          <p:nvPr/>
        </p:nvSpPr>
        <p:spPr>
          <a:xfrm>
            <a:off x="4046753" y="2502673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D57520-78EF-4684-8C66-DCBE77BDB1F8}"/>
              </a:ext>
            </a:extLst>
          </p:cNvPr>
          <p:cNvSpPr/>
          <p:nvPr/>
        </p:nvSpPr>
        <p:spPr>
          <a:xfrm>
            <a:off x="4020224" y="3620040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051E3B-3586-4030-8F09-C5489BCF5A63}"/>
              </a:ext>
            </a:extLst>
          </p:cNvPr>
          <p:cNvSpPr/>
          <p:nvPr/>
        </p:nvSpPr>
        <p:spPr>
          <a:xfrm>
            <a:off x="4020563" y="3354205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6C3C00-2A59-47A0-9F92-A78FEB08D3BA}"/>
              </a:ext>
            </a:extLst>
          </p:cNvPr>
          <p:cNvSpPr/>
          <p:nvPr/>
        </p:nvSpPr>
        <p:spPr>
          <a:xfrm>
            <a:off x="4015077" y="3912888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9D2F4C-7706-47D2-A661-43F58F5393B5}"/>
              </a:ext>
            </a:extLst>
          </p:cNvPr>
          <p:cNvSpPr/>
          <p:nvPr/>
        </p:nvSpPr>
        <p:spPr>
          <a:xfrm>
            <a:off x="4009930" y="4208147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E02BB-8093-481B-AFE5-29096E39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44" y="3234978"/>
            <a:ext cx="4455042" cy="13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3B11B-2AD6-46E1-80D3-9C2B4EB82D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D1A29-DFB3-45C8-B29B-36D5E472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84" y="160941"/>
            <a:ext cx="5195274" cy="4821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CD8AED-888D-46F7-B4EC-42A82E59A6B3}"/>
              </a:ext>
            </a:extLst>
          </p:cNvPr>
          <p:cNvSpPr txBox="1"/>
          <p:nvPr/>
        </p:nvSpPr>
        <p:spPr>
          <a:xfrm>
            <a:off x="310755" y="362735"/>
            <a:ext cx="30196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zero: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danceability, energy and popularity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acoustic and instrumental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Rap/pop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one: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two: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popularity and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Tunes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three: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 and instrumentals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Classical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B18D29-D083-4482-A71F-0790A8FEAA1D}"/>
              </a:ext>
            </a:extLst>
          </p:cNvPr>
          <p:cNvSpPr/>
          <p:nvPr/>
        </p:nvSpPr>
        <p:spPr>
          <a:xfrm>
            <a:off x="310755" y="305522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74C3867-3F58-48E0-AEB1-45FC271A90B8}"/>
              </a:ext>
            </a:extLst>
          </p:cNvPr>
          <p:cNvSpPr/>
          <p:nvPr/>
        </p:nvSpPr>
        <p:spPr>
          <a:xfrm>
            <a:off x="310755" y="1412022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394F8E-4A51-4AFE-939A-CE7E1A8CD024}"/>
              </a:ext>
            </a:extLst>
          </p:cNvPr>
          <p:cNvSpPr/>
          <p:nvPr/>
        </p:nvSpPr>
        <p:spPr>
          <a:xfrm>
            <a:off x="310755" y="3220264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27789D-8DE1-4649-BA89-3C8C1ED6EBCD}"/>
              </a:ext>
            </a:extLst>
          </p:cNvPr>
          <p:cNvSpPr/>
          <p:nvPr/>
        </p:nvSpPr>
        <p:spPr>
          <a:xfrm>
            <a:off x="310755" y="2292142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4DE85-DCA9-42A6-B2E7-9D1CE8026345}"/>
              </a:ext>
            </a:extLst>
          </p:cNvPr>
          <p:cNvSpPr txBox="1"/>
          <p:nvPr/>
        </p:nvSpPr>
        <p:spPr>
          <a:xfrm>
            <a:off x="122842" y="4779818"/>
            <a:ext cx="362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4</a:t>
            </a:r>
            <a:r>
              <a:rPr lang="en-US" sz="1200" dirty="0"/>
              <a:t>: pair plot with GMM clustering</a:t>
            </a:r>
          </a:p>
        </p:txBody>
      </p:sp>
    </p:spTree>
    <p:extLst>
      <p:ext uri="{BB962C8B-B14F-4D97-AF65-F5344CB8AC3E}">
        <p14:creationId xmlns:p14="http://schemas.microsoft.com/office/powerpoint/2010/main" val="338985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257816" y="229237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DBSCAN</a:t>
            </a:r>
            <a:br>
              <a:rPr lang="en" dirty="0"/>
            </a:br>
            <a:r>
              <a:rPr lang="en" dirty="0"/>
              <a:t>Clustering</a:t>
            </a:r>
            <a:endParaRPr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161261" y="1319660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Epsilon: 0.25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Minimum samples: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Metric: Euclidean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Cluster Membership: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1:   40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2:    14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2:    12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3:   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8" name="Google Shape;188;p36"/>
          <p:cNvSpPr txBox="1"/>
          <p:nvPr/>
        </p:nvSpPr>
        <p:spPr>
          <a:xfrm>
            <a:off x="4666880" y="4731600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5.  DBSCAN cluster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BE756-8613-4375-B7A8-DCA2338D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80" y="3451906"/>
            <a:ext cx="4319700" cy="1367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3EBFCC-0886-4074-8D11-29B4BDADF103}"/>
              </a:ext>
            </a:extLst>
          </p:cNvPr>
          <p:cNvSpPr txBox="1"/>
          <p:nvPr/>
        </p:nvSpPr>
        <p:spPr>
          <a:xfrm>
            <a:off x="4663039" y="229237"/>
            <a:ext cx="428458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acoustics, instrumental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Classical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 Music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energy,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acoustics and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Rap/Pop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Show Tunes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651D36-1F75-4F86-9614-031B0FC834EC}"/>
              </a:ext>
            </a:extLst>
          </p:cNvPr>
          <p:cNvSpPr/>
          <p:nvPr/>
        </p:nvSpPr>
        <p:spPr>
          <a:xfrm>
            <a:off x="4002246" y="479189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7430039-93B0-4CD1-8B98-4ABB3EE2FB9E}"/>
              </a:ext>
            </a:extLst>
          </p:cNvPr>
          <p:cNvSpPr/>
          <p:nvPr/>
        </p:nvSpPr>
        <p:spPr>
          <a:xfrm>
            <a:off x="3981508" y="2779347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C2A5419-2062-4598-905C-A614ADB8AE6C}"/>
              </a:ext>
            </a:extLst>
          </p:cNvPr>
          <p:cNvSpPr/>
          <p:nvPr/>
        </p:nvSpPr>
        <p:spPr>
          <a:xfrm>
            <a:off x="3953969" y="2033374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5D09B2-AF07-4C6C-AF42-6FA93DC61976}"/>
              </a:ext>
            </a:extLst>
          </p:cNvPr>
          <p:cNvSpPr/>
          <p:nvPr/>
        </p:nvSpPr>
        <p:spPr>
          <a:xfrm>
            <a:off x="3970460" y="3698193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53DA202-8037-4987-878D-8D850E40305B}"/>
              </a:ext>
            </a:extLst>
          </p:cNvPr>
          <p:cNvSpPr/>
          <p:nvPr/>
        </p:nvSpPr>
        <p:spPr>
          <a:xfrm>
            <a:off x="3953969" y="1291325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23ADE8-B609-4B1D-82C5-BE945C6E0D9B}"/>
              </a:ext>
            </a:extLst>
          </p:cNvPr>
          <p:cNvSpPr/>
          <p:nvPr/>
        </p:nvSpPr>
        <p:spPr>
          <a:xfrm>
            <a:off x="3970460" y="3994174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B2A125-2B15-45CD-8375-AC2EEFA2F12E}"/>
              </a:ext>
            </a:extLst>
          </p:cNvPr>
          <p:cNvSpPr/>
          <p:nvPr/>
        </p:nvSpPr>
        <p:spPr>
          <a:xfrm>
            <a:off x="4002246" y="4288711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7EF2E6-7B7C-4344-8039-5A6076CEEAC4}"/>
              </a:ext>
            </a:extLst>
          </p:cNvPr>
          <p:cNvSpPr/>
          <p:nvPr/>
        </p:nvSpPr>
        <p:spPr>
          <a:xfrm>
            <a:off x="3970460" y="4583970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999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04B21-E566-4E3F-857A-7BBE40B91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33CE9-9622-45C7-8675-49C221A2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20" y="86683"/>
            <a:ext cx="5185838" cy="4810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196FB-CC56-4331-BD3D-9B2EFA8821CC}"/>
              </a:ext>
            </a:extLst>
          </p:cNvPr>
          <p:cNvSpPr txBox="1"/>
          <p:nvPr/>
        </p:nvSpPr>
        <p:spPr>
          <a:xfrm>
            <a:off x="511221" y="450954"/>
            <a:ext cx="30196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Cluster zero: 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acoustics, instrumental 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Low danceability and energy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Possibly </a:t>
            </a:r>
            <a:r>
              <a:rPr lang="en-US" sz="1200" b="1" dirty="0">
                <a:solidFill>
                  <a:schemeClr val="tx1"/>
                </a:solidFill>
              </a:rPr>
              <a:t>Classical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200" b="1" u="sng" dirty="0">
                <a:solidFill>
                  <a:schemeClr val="tx1"/>
                </a:solidFill>
              </a:rPr>
              <a:t>Cluster one: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acoustics 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Low danceability and energy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Possibly </a:t>
            </a:r>
            <a:r>
              <a:rPr lang="en-US" sz="1200" b="1" dirty="0">
                <a:solidFill>
                  <a:schemeClr val="tx1"/>
                </a:solidFill>
              </a:rPr>
              <a:t>Country Music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200" b="1" u="sng" dirty="0">
                <a:solidFill>
                  <a:schemeClr val="tx1"/>
                </a:solidFill>
              </a:rPr>
              <a:t>Cluster two: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danceability, energy, and popularity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Low acoustics and instrumental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Possibly </a:t>
            </a:r>
            <a:r>
              <a:rPr lang="en-US" sz="1200" b="1" dirty="0">
                <a:solidFill>
                  <a:schemeClr val="tx1"/>
                </a:solidFill>
              </a:rPr>
              <a:t>Rap/Pop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200" b="1" u="sng" dirty="0">
                <a:solidFill>
                  <a:schemeClr val="tx1"/>
                </a:solidFill>
              </a:rPr>
              <a:t>Cluster three: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High danceability and energy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Low acoustics</a:t>
            </a:r>
          </a:p>
          <a:p>
            <a:pPr marL="285750" indent="-285750">
              <a:buClrTx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Possibly </a:t>
            </a:r>
            <a:r>
              <a:rPr lang="en-US" sz="1200" b="1" dirty="0">
                <a:solidFill>
                  <a:schemeClr val="tx1"/>
                </a:solidFill>
              </a:rPr>
              <a:t>Show Tunes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146C5D-0E16-4D53-AD42-C00DBE67F20C}"/>
              </a:ext>
            </a:extLst>
          </p:cNvPr>
          <p:cNvSpPr/>
          <p:nvPr/>
        </p:nvSpPr>
        <p:spPr>
          <a:xfrm>
            <a:off x="304454" y="363645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16A8287-E1AD-4B06-AD12-89313BCCB5A7}"/>
              </a:ext>
            </a:extLst>
          </p:cNvPr>
          <p:cNvSpPr/>
          <p:nvPr/>
        </p:nvSpPr>
        <p:spPr>
          <a:xfrm>
            <a:off x="304454" y="1331833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9FAD31-0862-4A3E-A1C9-0B279EC0964F}"/>
              </a:ext>
            </a:extLst>
          </p:cNvPr>
          <p:cNvSpPr/>
          <p:nvPr/>
        </p:nvSpPr>
        <p:spPr>
          <a:xfrm>
            <a:off x="304454" y="2333536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6C19B2E-311B-431F-B45D-D3E1DB81CCB6}"/>
              </a:ext>
            </a:extLst>
          </p:cNvPr>
          <p:cNvSpPr/>
          <p:nvPr/>
        </p:nvSpPr>
        <p:spPr>
          <a:xfrm>
            <a:off x="304454" y="3335239"/>
            <a:ext cx="601540" cy="30572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71589-62DE-4A44-9AE8-CA60530CB16C}"/>
              </a:ext>
            </a:extLst>
          </p:cNvPr>
          <p:cNvSpPr txBox="1"/>
          <p:nvPr/>
        </p:nvSpPr>
        <p:spPr>
          <a:xfrm>
            <a:off x="0" y="4688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Figure 6</a:t>
            </a:r>
            <a:r>
              <a:rPr lang="en-US" sz="1400" dirty="0"/>
              <a:t>: pair plot with DBSCAN clustering</a:t>
            </a:r>
          </a:p>
        </p:txBody>
      </p:sp>
    </p:spTree>
    <p:extLst>
      <p:ext uri="{BB962C8B-B14F-4D97-AF65-F5344CB8AC3E}">
        <p14:creationId xmlns:p14="http://schemas.microsoft.com/office/powerpoint/2010/main" val="150764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7B257-DD26-43A7-AB73-41DD28963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E41B5-4AC8-4A08-8321-0D7EF20F8CE6}"/>
              </a:ext>
            </a:extLst>
          </p:cNvPr>
          <p:cNvSpPr txBox="1"/>
          <p:nvPr/>
        </p:nvSpPr>
        <p:spPr>
          <a:xfrm>
            <a:off x="171461" y="77308"/>
            <a:ext cx="4794836" cy="3077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Further Investigation of The 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79C2B-349D-4ABA-971F-64C94D2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" y="442242"/>
            <a:ext cx="2246637" cy="453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4594B-4437-412C-B34E-A98CC842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24" y="37348"/>
            <a:ext cx="2124937" cy="4405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FE2F02-E817-4959-98ED-3C501337BA68}"/>
              </a:ext>
            </a:extLst>
          </p:cNvPr>
          <p:cNvSpPr txBox="1"/>
          <p:nvPr/>
        </p:nvSpPr>
        <p:spPr>
          <a:xfrm>
            <a:off x="3605335" y="4443181"/>
            <a:ext cx="549563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Further Investigation of The Gaussian Mixture Clustering Algorithm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3EDE379-678F-4DFB-B959-AEE649E52969}"/>
              </a:ext>
            </a:extLst>
          </p:cNvPr>
          <p:cNvSpPr/>
          <p:nvPr/>
        </p:nvSpPr>
        <p:spPr>
          <a:xfrm>
            <a:off x="6383886" y="3573953"/>
            <a:ext cx="414938" cy="879645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DBDF8DD1-78FD-4573-AC85-8B8F31170272}"/>
              </a:ext>
            </a:extLst>
          </p:cNvPr>
          <p:cNvSpPr/>
          <p:nvPr/>
        </p:nvSpPr>
        <p:spPr>
          <a:xfrm rot="10800000">
            <a:off x="2316738" y="394820"/>
            <a:ext cx="504282" cy="879645"/>
          </a:xfrm>
          <a:prstGeom prst="ben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CE548-A8E6-4C10-9EE7-FFE35684D397}"/>
              </a:ext>
            </a:extLst>
          </p:cNvPr>
          <p:cNvSpPr txBox="1"/>
          <p:nvPr/>
        </p:nvSpPr>
        <p:spPr>
          <a:xfrm>
            <a:off x="2972320" y="517772"/>
            <a:ext cx="3598617" cy="10156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Consistent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Not much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2 cluster k-means: 0.4639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3 cluster k-means: 0.4108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4 cluster k-means: 0.3596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9B01A-2D8C-45E0-8E97-F4A1C0B5B430}"/>
              </a:ext>
            </a:extLst>
          </p:cNvPr>
          <p:cNvSpPr txBox="1"/>
          <p:nvPr/>
        </p:nvSpPr>
        <p:spPr>
          <a:xfrm>
            <a:off x="2577752" y="3294831"/>
            <a:ext cx="368760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Consistent grouping for 2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Lots of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three cluster GMM: 0.1672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four cluster GMM: 0.1439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five cluster GMM: 0.0599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7C7E6-F1D1-4C50-8998-C2F2D0A9617B}"/>
              </a:ext>
            </a:extLst>
          </p:cNvPr>
          <p:cNvSpPr txBox="1"/>
          <p:nvPr/>
        </p:nvSpPr>
        <p:spPr>
          <a:xfrm>
            <a:off x="2421644" y="1701440"/>
            <a:ext cx="437718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Reduced to 2 dimensions with </a:t>
            </a:r>
            <a:r>
              <a:rPr lang="en-US" sz="1800" b="1" u="sng" dirty="0"/>
              <a:t>PCA</a:t>
            </a:r>
            <a:r>
              <a:rPr lang="en-US" sz="1800" b="1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Observing 2,3, and 4 clusters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K-Means vs. Gaussian Mixture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A8377-F47C-4E4D-B1F7-D060C17958F7}"/>
              </a:ext>
            </a:extLst>
          </p:cNvPr>
          <p:cNvSpPr txBox="1"/>
          <p:nvPr/>
        </p:nvSpPr>
        <p:spPr>
          <a:xfrm>
            <a:off x="2780208" y="4761348"/>
            <a:ext cx="447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7</a:t>
            </a:r>
            <a:r>
              <a:rPr lang="en-US" dirty="0"/>
              <a:t>: Further analysis and comparison</a:t>
            </a:r>
          </a:p>
        </p:txBody>
      </p:sp>
    </p:spTree>
    <p:extLst>
      <p:ext uri="{BB962C8B-B14F-4D97-AF65-F5344CB8AC3E}">
        <p14:creationId xmlns:p14="http://schemas.microsoft.com/office/powerpoint/2010/main" val="195760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7B257-DD26-43A7-AB73-41DD28963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E41B5-4AC8-4A08-8321-0D7EF20F8CE6}"/>
              </a:ext>
            </a:extLst>
          </p:cNvPr>
          <p:cNvSpPr txBox="1"/>
          <p:nvPr/>
        </p:nvSpPr>
        <p:spPr>
          <a:xfrm>
            <a:off x="171461" y="77308"/>
            <a:ext cx="4794836" cy="3077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Further Investigation of The K-Means Clustering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E2F02-E817-4959-98ED-3C501337BA68}"/>
              </a:ext>
            </a:extLst>
          </p:cNvPr>
          <p:cNvSpPr txBox="1"/>
          <p:nvPr/>
        </p:nvSpPr>
        <p:spPr>
          <a:xfrm>
            <a:off x="3605335" y="4443181"/>
            <a:ext cx="549563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Further Investigation of The Gaussian Mixture Clustering Algorithm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93EDE379-678F-4DFB-B959-AEE649E52969}"/>
              </a:ext>
            </a:extLst>
          </p:cNvPr>
          <p:cNvSpPr/>
          <p:nvPr/>
        </p:nvSpPr>
        <p:spPr>
          <a:xfrm>
            <a:off x="6383886" y="3573953"/>
            <a:ext cx="414938" cy="879645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DBDF8DD1-78FD-4573-AC85-8B8F31170272}"/>
              </a:ext>
            </a:extLst>
          </p:cNvPr>
          <p:cNvSpPr/>
          <p:nvPr/>
        </p:nvSpPr>
        <p:spPr>
          <a:xfrm rot="10800000">
            <a:off x="2316738" y="394820"/>
            <a:ext cx="504282" cy="879645"/>
          </a:xfrm>
          <a:prstGeom prst="ben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CE548-A8E6-4C10-9EE7-FFE35684D397}"/>
              </a:ext>
            </a:extLst>
          </p:cNvPr>
          <p:cNvSpPr txBox="1"/>
          <p:nvPr/>
        </p:nvSpPr>
        <p:spPr>
          <a:xfrm>
            <a:off x="2972320" y="517772"/>
            <a:ext cx="3598617" cy="10156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Consistent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Not much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2 cluster k-means: 0.4639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3 cluster k-means: 0.4109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4 cluster k-means: 0.3596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9B01A-2D8C-45E0-8E97-F4A1C0B5B430}"/>
              </a:ext>
            </a:extLst>
          </p:cNvPr>
          <p:cNvSpPr txBox="1"/>
          <p:nvPr/>
        </p:nvSpPr>
        <p:spPr>
          <a:xfrm>
            <a:off x="2577752" y="3294831"/>
            <a:ext cx="368760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Consistent grouping for 2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Lots of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three cluster GMM: 0.4614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four cluster GMM: 0.1672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Silhouette score for five cluster GMM: 0.1438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7C7E6-F1D1-4C50-8998-C2F2D0A9617B}"/>
              </a:ext>
            </a:extLst>
          </p:cNvPr>
          <p:cNvSpPr txBox="1"/>
          <p:nvPr/>
        </p:nvSpPr>
        <p:spPr>
          <a:xfrm>
            <a:off x="2340414" y="1709939"/>
            <a:ext cx="451285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Reduced to 2 dimensions with </a:t>
            </a:r>
            <a:r>
              <a:rPr lang="en-US" sz="1800" b="1" u="sng" dirty="0"/>
              <a:t>UMAP</a:t>
            </a:r>
            <a:r>
              <a:rPr lang="en-US" sz="1800" b="1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Observing 2,3, and 4 clusters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K-Means vs. Gaussian Mixture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A8377-F47C-4E4D-B1F7-D060C17958F7}"/>
              </a:ext>
            </a:extLst>
          </p:cNvPr>
          <p:cNvSpPr txBox="1"/>
          <p:nvPr/>
        </p:nvSpPr>
        <p:spPr>
          <a:xfrm>
            <a:off x="2780208" y="4761348"/>
            <a:ext cx="447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7</a:t>
            </a:r>
            <a:r>
              <a:rPr lang="en-US" dirty="0"/>
              <a:t>: Further analysis and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1F673-47B3-43F8-85A0-B3F2B5B2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41" y="12967"/>
            <a:ext cx="2103267" cy="4380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FBB2D-9E6F-419F-A0C8-405F07F2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" y="517772"/>
            <a:ext cx="2131557" cy="4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82929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lvl="0" algn="ctr" rtl="0">
              <a:spcBef>
                <a:spcPts val="1600"/>
              </a:spcBef>
              <a:spcAft>
                <a:spcPts val="0"/>
              </a:spcAft>
            </a:pPr>
            <a:r>
              <a:rPr lang="en-US" sz="3200" dirty="0"/>
              <a:t>Where to go from here?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Improved data sets with better genre classification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Use this to generate suggestions  </a:t>
            </a:r>
            <a:endParaRPr sz="3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98" name="Google Shape;29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82929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/>
              <a:t>The End</a:t>
            </a:r>
            <a:endParaRPr sz="3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298" name="Google Shape;29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2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Why cluster music data? </a:t>
            </a:r>
            <a:r>
              <a:rPr lang="en-US" sz="3600" dirty="0"/>
              <a:t> </a:t>
            </a:r>
            <a:endParaRPr sz="3600" dirty="0"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30413" y="977540"/>
            <a:ext cx="8587379" cy="3970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The motivation:</a:t>
            </a:r>
            <a:r>
              <a:rPr lang="en" sz="2400" dirty="0"/>
              <a:t>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Practice my new </a:t>
            </a:r>
            <a:r>
              <a:rPr lang="en" sz="2400" b="1" dirty="0"/>
              <a:t>data</a:t>
            </a:r>
            <a:r>
              <a:rPr lang="en" sz="2400" dirty="0"/>
              <a:t> </a:t>
            </a:r>
            <a:r>
              <a:rPr lang="en" sz="2400" b="1" dirty="0"/>
              <a:t>science</a:t>
            </a:r>
            <a:r>
              <a:rPr lang="en" sz="2400" dirty="0"/>
              <a:t> skills, </a:t>
            </a:r>
            <a:r>
              <a:rPr lang="en-US" sz="2400" dirty="0"/>
              <a:t>see if genres can be grouped with a ML model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Interesting, important, and worth knowing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The data: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Music: Data for 170K+ songs from Spotify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Music Descripters: Acousticness, speechiness, liveness, instumentalness, energy, loudness,  key, mode, etc.</a:t>
            </a:r>
            <a:endParaRPr sz="2000"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122842" y="223899"/>
            <a:ext cx="8690708" cy="4439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spcBef>
                <a:spcPts val="1600"/>
              </a:spcBef>
              <a:spcAft>
                <a:spcPts val="1600"/>
              </a:spcAft>
            </a:pPr>
            <a:r>
              <a:rPr lang="en-US" sz="2000" b="1" dirty="0"/>
              <a:t>I’m open to suggestions!</a:t>
            </a:r>
            <a:endParaRPr lang="en-US" sz="1600" b="1" dirty="0"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4A913-A6CC-4779-B331-00D45CC9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08" y="1037339"/>
            <a:ext cx="3826880" cy="2372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57DF1C-80C5-41B6-9DE7-FB63A01B1BDD}"/>
              </a:ext>
            </a:extLst>
          </p:cNvPr>
          <p:cNvSpPr txBox="1"/>
          <p:nvPr/>
        </p:nvSpPr>
        <p:spPr>
          <a:xfrm>
            <a:off x="358712" y="4663217"/>
            <a:ext cx="821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Source: https://shadybeach.org/suggestion-box/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D8498-91A1-42FE-9359-1147410A5BF2}"/>
              </a:ext>
            </a:extLst>
          </p:cNvPr>
          <p:cNvSpPr txBox="1"/>
          <p:nvPr/>
        </p:nvSpPr>
        <p:spPr>
          <a:xfrm>
            <a:off x="5159312" y="2443558"/>
            <a:ext cx="3654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Did the critics review boost sales, or did the critic’s review come after the boosted sales?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0DB2-3EB1-4727-9B9E-F1A0A684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4" y="1037339"/>
            <a:ext cx="7952975" cy="3012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311700" y="145400"/>
            <a:ext cx="8520600" cy="336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300" b="1" dirty="0"/>
              <a:t>How important is a good recommendation?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“Judging by Amazon’s success, the recommendation system works. The company reported a 29% sales increase to $12.83 billion during its second fiscal quarter, up from $9.9 billion during the same time last year. A lot of that growth arguably has to do with the way Amazon has integrated recommendations into nearly every part of the purchasing process…”</a:t>
            </a:r>
            <a:br>
              <a:rPr lang="en-US" sz="2300" dirty="0"/>
            </a:br>
            <a:br>
              <a:rPr lang="en-US" sz="2300" dirty="0"/>
            </a:br>
            <a:endParaRPr lang="en-US" sz="2300" dirty="0"/>
          </a:p>
        </p:txBody>
      </p:sp>
      <p:sp>
        <p:nvSpPr>
          <p:cNvPr id="130" name="Google Shape;1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32E3D-1C62-4E81-8B03-3A59A7FA2A53}"/>
              </a:ext>
            </a:extLst>
          </p:cNvPr>
          <p:cNvSpPr txBox="1"/>
          <p:nvPr/>
        </p:nvSpPr>
        <p:spPr>
          <a:xfrm>
            <a:off x="549254" y="4706128"/>
            <a:ext cx="804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https://rejoiner.com/resources/amazon-recommendations-secret-selling-online/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87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400" b="1" dirty="0"/>
              <a:t>How well does this data cluster?</a:t>
            </a:r>
            <a:endParaRPr sz="20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400" b="1" dirty="0"/>
              <a:t>What data is used? What other data could be used?</a:t>
            </a:r>
            <a:endParaRPr sz="44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 </a:t>
            </a:r>
            <a:endParaRPr sz="4400" dirty="0"/>
          </a:p>
        </p:txBody>
      </p:sp>
      <p:sp>
        <p:nvSpPr>
          <p:cNvPr id="144" name="Google Shape;1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249300" y="207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Research: </a:t>
            </a:r>
            <a:r>
              <a:rPr lang="en" sz="2200"/>
              <a:t>A brief “play-by-play”</a:t>
            </a:r>
            <a:endParaRPr sz="2200"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962149"/>
            <a:ext cx="4818353" cy="3973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Search for data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1600" dirty="0"/>
              <a:t>Found some open-source data at Kaggle.com provided by </a:t>
            </a:r>
            <a:r>
              <a:rPr lang="en-US" sz="1600" dirty="0" err="1"/>
              <a:t>Yamac</a:t>
            </a:r>
            <a:r>
              <a:rPr lang="en-US" sz="1600" dirty="0"/>
              <a:t> </a:t>
            </a:r>
            <a:r>
              <a:rPr lang="en-US" sz="1600" dirty="0" err="1"/>
              <a:t>Eren</a:t>
            </a:r>
            <a:r>
              <a:rPr lang="en-US" sz="1600" dirty="0"/>
              <a:t> Ay </a:t>
            </a:r>
            <a:r>
              <a:rPr lang="en" sz="1600" dirty="0"/>
              <a:t>using the Spotify API</a:t>
            </a:r>
          </a:p>
          <a:p>
            <a:pPr indent="-381000">
              <a:buSzPts val="2400"/>
              <a:buChar char="○"/>
            </a:pPr>
            <a:r>
              <a:rPr lang="en-US" sz="2800" dirty="0"/>
              <a:t>Exploring and Cleaning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1600" dirty="0"/>
              <a:t>Data rarely comes in ideal shape and never comes conveniently pre-arranged just for you. </a:t>
            </a:r>
            <a:endParaRPr sz="16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1600" dirty="0"/>
              <a:t>What to do about missing data?</a:t>
            </a:r>
          </a:p>
          <a:p>
            <a:pPr lvl="2" indent="-381000">
              <a:spcBef>
                <a:spcPts val="0"/>
              </a:spcBef>
              <a:buSzPts val="2400"/>
              <a:buChar char="○"/>
            </a:pPr>
            <a:r>
              <a:rPr lang="en-US" sz="1600" dirty="0"/>
              <a:t>Drop it or fill it in?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1600" dirty="0"/>
              <a:t>Preparation for the model. </a:t>
            </a:r>
          </a:p>
          <a:p>
            <a:pPr lvl="2" indent="-381000">
              <a:spcBef>
                <a:spcPts val="0"/>
              </a:spcBef>
              <a:buSzPts val="2400"/>
              <a:buChar char="○"/>
            </a:pPr>
            <a:r>
              <a:rPr lang="en-US" sz="1600" dirty="0"/>
              <a:t>Encoding, and scaling.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D58E7-4DD6-4D55-BB25-318E855A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53" y="1116644"/>
            <a:ext cx="3742824" cy="1057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AD531-CE92-47D2-9DD1-33B286A1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710" y="2988098"/>
            <a:ext cx="1339545" cy="1675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F18AE-E142-43C8-84B4-4E640E663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912" y="2291093"/>
            <a:ext cx="1461727" cy="25280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249300" y="207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Research: </a:t>
            </a:r>
            <a:r>
              <a:rPr lang="en" sz="2200"/>
              <a:t>A brief “play-by-play” cont’d...</a:t>
            </a:r>
            <a:endParaRPr sz="2200"/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1"/>
          </p:nvPr>
        </p:nvSpPr>
        <p:spPr>
          <a:xfrm>
            <a:off x="311700" y="962150"/>
            <a:ext cx="4906800" cy="3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Getting a feel for the data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Preliminary visualization:</a:t>
            </a:r>
            <a:endParaRPr sz="2400" dirty="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dirty="0"/>
              <a:t>Distributions</a:t>
            </a: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dirty="0"/>
              <a:t>Scatterplots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What Tools Should I Use?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Determine </a:t>
            </a:r>
            <a:r>
              <a:rPr lang="en-US" sz="2400" dirty="0"/>
              <a:t>models to use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Which </a:t>
            </a:r>
            <a:r>
              <a:rPr lang="en-US" sz="2400" dirty="0"/>
              <a:t>model best fits the goal of this project.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75" y="1110375"/>
            <a:ext cx="3006250" cy="29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249300" y="207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Research: </a:t>
            </a:r>
            <a:r>
              <a:rPr lang="en" sz="2200"/>
              <a:t>A brief “play-by-play” cont’d...</a:t>
            </a:r>
            <a:endParaRPr sz="22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1"/>
          </p:nvPr>
        </p:nvSpPr>
        <p:spPr>
          <a:xfrm>
            <a:off x="311700" y="962150"/>
            <a:ext cx="4906800" cy="3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Apply clustering methods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 dirty="0"/>
              <a:t>Tuning Parameters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Visualize the results, incorporate them into an explanation that is relatable, and form a final conclusion.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172" name="Google Shape;17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898FB2-5CE6-4491-A522-14F639A2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22" y="839972"/>
            <a:ext cx="2763136" cy="2763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95322A-55B3-4B38-8D60-EE7DF7BAAA0C}"/>
              </a:ext>
            </a:extLst>
          </p:cNvPr>
          <p:cNvSpPr txBox="1"/>
          <p:nvPr/>
        </p:nvSpPr>
        <p:spPr>
          <a:xfrm>
            <a:off x="249300" y="4533597"/>
            <a:ext cx="807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Source: https://www.123rf.com/photo_124220354_stock-vector-finish-banner-symbol-of-championship-successful-racing-symbol-finish-line-flat-design-eps-10-.html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methods</a:t>
            </a:r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method I chose, and why I chose them.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2"/>
          </p:nvPr>
        </p:nvSpPr>
        <p:spPr>
          <a:xfrm>
            <a:off x="4909808" y="623850"/>
            <a:ext cx="3837000" cy="3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K-Means Clustering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Gaussian Mixture Clustering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DBSCAN</a:t>
            </a:r>
          </a:p>
        </p:txBody>
      </p:sp>
      <p:sp>
        <p:nvSpPr>
          <p:cNvPr id="180" name="Google Shape;18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</TotalTime>
  <Words>1111</Words>
  <Application>Microsoft Office PowerPoint</Application>
  <PresentationFormat>On-screen Show (16:9)</PresentationFormat>
  <Paragraphs>250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Proxima Nova</vt:lpstr>
      <vt:lpstr>Courier New</vt:lpstr>
      <vt:lpstr>Arial</vt:lpstr>
      <vt:lpstr>Wingdings</vt:lpstr>
      <vt:lpstr>Spearmint</vt:lpstr>
      <vt:lpstr>Clustering Music from Spotify</vt:lpstr>
      <vt:lpstr>Why cluster music data?  </vt:lpstr>
      <vt:lpstr>PowerPoint Presentation</vt:lpstr>
      <vt:lpstr>How important is a good recommendation?  “Judging by Amazon’s success, the recommendation system works. The company reported a 29% sales increase to $12.83 billion during its second fiscal quarter, up from $9.9 billion during the same time last year. A lot of that growth arguably has to do with the way Amazon has integrated recommendations into nearly every part of the purchasing process…”  </vt:lpstr>
      <vt:lpstr>How well does this data cluster?  What data is used? What other data could be used?  </vt:lpstr>
      <vt:lpstr>Research: A brief “play-by-play”</vt:lpstr>
      <vt:lpstr>Research: A brief “play-by-play” cont’d...</vt:lpstr>
      <vt:lpstr>Research: A brief “play-by-play” cont’d...</vt:lpstr>
      <vt:lpstr>My methods</vt:lpstr>
      <vt:lpstr>K-Means Clustering.</vt:lpstr>
      <vt:lpstr>PowerPoint Presentation</vt:lpstr>
      <vt:lpstr>Guassian Mixture Clustering</vt:lpstr>
      <vt:lpstr>PowerPoint Presentation</vt:lpstr>
      <vt:lpstr>DBSCAN Clustering</vt:lpstr>
      <vt:lpstr>PowerPoint Presentation</vt:lpstr>
      <vt:lpstr>PowerPoint Presentation</vt:lpstr>
      <vt:lpstr>PowerPoint Presentation</vt:lpstr>
      <vt:lpstr> Where to go from here?  Improved data sets with better genre classification  Use this to generate suggestions     </vt:lpstr>
      <vt:lpstr> The End Questions?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COVID-19 Deaths Reported by Age Group</dc:title>
  <dc:creator>Chris Clegg</dc:creator>
  <cp:lastModifiedBy>Chris Clegg</cp:lastModifiedBy>
  <cp:revision>66</cp:revision>
  <dcterms:modified xsi:type="dcterms:W3CDTF">2021-01-29T22:14:54Z</dcterms:modified>
</cp:coreProperties>
</file>